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56" r:id="rId2"/>
    <p:sldId id="309" r:id="rId3"/>
    <p:sldId id="286" r:id="rId4"/>
    <p:sldId id="287" r:id="rId5"/>
    <p:sldId id="259" r:id="rId6"/>
    <p:sldId id="260" r:id="rId7"/>
    <p:sldId id="313" r:id="rId8"/>
    <p:sldId id="261" r:id="rId9"/>
    <p:sldId id="262" r:id="rId10"/>
    <p:sldId id="280" r:id="rId11"/>
    <p:sldId id="281" r:id="rId12"/>
    <p:sldId id="288" r:id="rId13"/>
    <p:sldId id="289" r:id="rId14"/>
    <p:sldId id="265" r:id="rId15"/>
    <p:sldId id="266" r:id="rId16"/>
    <p:sldId id="290" r:id="rId17"/>
    <p:sldId id="311" r:id="rId18"/>
    <p:sldId id="291" r:id="rId19"/>
    <p:sldId id="314" r:id="rId20"/>
    <p:sldId id="292" r:id="rId21"/>
    <p:sldId id="293" r:id="rId22"/>
    <p:sldId id="315" r:id="rId23"/>
    <p:sldId id="295" r:id="rId24"/>
    <p:sldId id="312" r:id="rId25"/>
    <p:sldId id="297" r:id="rId26"/>
    <p:sldId id="298" r:id="rId27"/>
    <p:sldId id="316" r:id="rId28"/>
    <p:sldId id="283" r:id="rId29"/>
    <p:sldId id="317" r:id="rId30"/>
    <p:sldId id="301" r:id="rId31"/>
    <p:sldId id="302" r:id="rId32"/>
    <p:sldId id="318" r:id="rId33"/>
    <p:sldId id="319" r:id="rId34"/>
    <p:sldId id="320" r:id="rId35"/>
    <p:sldId id="321" r:id="rId36"/>
    <p:sldId id="322" r:id="rId37"/>
    <p:sldId id="308" r:id="rId38"/>
  </p:sldIdLst>
  <p:sldSz cx="9144000" cy="6858000" type="screen4x3"/>
  <p:notesSz cx="6858000" cy="9144000"/>
  <p:custShowLst>
    <p:custShow name="Custom Show 1" id="0">
      <p:sldLst>
        <p:sld r:id="rId2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48" autoAdjust="0"/>
    <p:restoredTop sz="90860" autoAdjust="0"/>
  </p:normalViewPr>
  <p:slideViewPr>
    <p:cSldViewPr>
      <p:cViewPr varScale="1">
        <p:scale>
          <a:sx n="64" d="100"/>
          <a:sy n="64" d="100"/>
        </p:scale>
        <p:origin x="67" y="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AE3D8-685B-45A8-ADC1-97050E6BF64F}" type="datetimeFigureOut">
              <a:rPr lang="en-US" smtClean="0"/>
              <a:pPr/>
              <a:t>9/18/2019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556E76-38DF-4D45-B2A8-0425A922A6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977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FA093BE-2179-4DF8-94E7-26761CF0AE52}" type="datetimeFigureOut">
              <a:rPr lang="en-IN" smtClean="0"/>
              <a:pPr/>
              <a:t>18-09-2019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525DAD5-547C-40AB-A32C-5AD68C25C4A6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39752" y="2585229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56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21309" y="2539062"/>
            <a:ext cx="270138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AIRLINE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99792" y="829875"/>
            <a:ext cx="396044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AIRPORT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75796" y="3657600"/>
            <a:ext cx="480843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en-US" sz="4800" b="1" cap="none" spc="0" dirty="0" smtClean="0">
                <a:ln w="50800"/>
                <a:solidFill>
                  <a:srgbClr val="C00000"/>
                </a:solidFill>
                <a:effectLst/>
              </a:rPr>
              <a:t>RELATIONSHIP</a:t>
            </a:r>
            <a:endParaRPr lang="en-US" sz="4800" b="1" cap="none" spc="0" dirty="0">
              <a:ln w="50800"/>
              <a:solidFill>
                <a:srgbClr val="C00000"/>
              </a:solidFill>
              <a:effectLst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2401" y="5105400"/>
            <a:ext cx="518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000" b="1" dirty="0" smtClean="0">
                <a:solidFill>
                  <a:srgbClr val="92D050"/>
                </a:solidFill>
                <a:latin typeface="+mj-lt"/>
              </a:rPr>
              <a:t>By:</a:t>
            </a:r>
          </a:p>
          <a:p>
            <a:r>
              <a:rPr lang="en-IN" sz="3000" b="1" dirty="0" smtClean="0">
                <a:solidFill>
                  <a:srgbClr val="92D050"/>
                </a:solidFill>
                <a:latin typeface="+mj-lt"/>
              </a:rPr>
              <a:t>WG CDR K VENUGOPAL (RETD)</a:t>
            </a:r>
            <a:endParaRPr lang="en-IN" sz="3000" b="1" dirty="0">
              <a:solidFill>
                <a:srgbClr val="92D05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9206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AERONAUTICAL CHARGES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 algn="just">
              <a:buFont typeface="Courier New" pitchFamily="49" charset="0"/>
              <a:buChar char="o"/>
            </a:pPr>
            <a:endParaRPr lang="en-US" sz="2800" b="1" dirty="0" smtClean="0"/>
          </a:p>
          <a:p>
            <a:pPr algn="just">
              <a:buClrTx/>
              <a:buFont typeface="Courier New" pitchFamily="49" charset="0"/>
              <a:buChar char="o"/>
            </a:pPr>
            <a:r>
              <a:rPr lang="en-US" sz="2800" b="1" dirty="0" smtClean="0">
                <a:latin typeface="+mj-lt"/>
              </a:rPr>
              <a:t>5</a:t>
            </a:r>
            <a:r>
              <a:rPr lang="en-US" sz="2800" b="1" dirty="0">
                <a:latin typeface="+mj-lt"/>
              </a:rPr>
              <a:t>% </a:t>
            </a:r>
            <a:r>
              <a:rPr lang="en-US" sz="2800" b="1" dirty="0" smtClean="0">
                <a:latin typeface="+mj-lt"/>
              </a:rPr>
              <a:t>more at night </a:t>
            </a:r>
            <a:r>
              <a:rPr lang="en-US" sz="2800" b="1" dirty="0">
                <a:latin typeface="+mj-lt"/>
              </a:rPr>
              <a:t>to cover the cost of lighting the </a:t>
            </a:r>
            <a:r>
              <a:rPr lang="en-US" sz="2800" b="1" dirty="0" smtClean="0">
                <a:latin typeface="+mj-lt"/>
              </a:rPr>
              <a:t>airfield</a:t>
            </a:r>
          </a:p>
          <a:p>
            <a:pPr marL="342900" indent="-342900" algn="just">
              <a:buFont typeface="Courier New" pitchFamily="49" charset="0"/>
              <a:buChar char="o"/>
            </a:pP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Concession in </a:t>
            </a:r>
            <a:r>
              <a:rPr lang="en-US" sz="2800" b="1" dirty="0" smtClean="0">
                <a:latin typeface="+mj-lt"/>
              </a:rPr>
              <a:t>landing-Charges</a:t>
            </a:r>
          </a:p>
          <a:p>
            <a:pPr marL="342900" indent="-342900" algn="just">
              <a:buClrTx/>
              <a:buFont typeface="Courier New" pitchFamily="49" charset="0"/>
              <a:buChar char="o"/>
            </a:pPr>
            <a:endParaRPr lang="en-US" sz="2800" b="1" dirty="0">
              <a:latin typeface="+mj-lt"/>
            </a:endParaRPr>
          </a:p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Passenger-service charges were initially conceived as a means of supplementing aircraft revenues and alleviating the magnitude of user charges paid directly by the airlines. Over the years, however, passenger-service charges have become increasingly associated with the recovery of costs of terminal buildings and of passenger facilities and services (such as immigration, passport control and customs)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9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AERONAUTICAL CHARGES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lvl="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Passenger-service charges be included in the passenger </a:t>
            </a:r>
            <a:r>
              <a:rPr lang="en-US" sz="2800" b="1" dirty="0" smtClean="0">
                <a:latin typeface="+mj-lt"/>
              </a:rPr>
              <a:t>fare</a:t>
            </a: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In some countries, the amount of passenger charge payable depends on the flight destination. </a:t>
            </a:r>
            <a:r>
              <a:rPr lang="en-US" sz="2800" b="1" dirty="0" smtClean="0">
                <a:latin typeface="+mj-lt"/>
              </a:rPr>
              <a:t>In </a:t>
            </a:r>
            <a:r>
              <a:rPr lang="en-US" sz="2800" b="1" dirty="0">
                <a:latin typeface="+mj-lt"/>
              </a:rPr>
              <a:t>Singapore, passengers going to Malaysia and Brunei pay S$5 per departure. Passengers bound for other countries pay S$12. Transit passengers are exempted from payment. Appendix 2A gives a summary of the amount of passenger service charges and the collection methods used in various International Civil Aviation Organization (ICAO) contracting states</a:t>
            </a:r>
            <a:r>
              <a:rPr lang="en-US" sz="2800" b="1" dirty="0" smtClean="0">
                <a:latin typeface="+mj-lt"/>
              </a:rPr>
              <a:t>.</a:t>
            </a: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endParaRPr lang="en-US" sz="2800" b="1" dirty="0">
              <a:latin typeface="+mj-lt"/>
            </a:endParaRPr>
          </a:p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Noise charges </a:t>
            </a:r>
            <a:r>
              <a:rPr lang="en-US" sz="2800" b="1" dirty="0" smtClean="0">
                <a:latin typeface="+mj-lt"/>
              </a:rPr>
              <a:t>included in </a:t>
            </a:r>
            <a:r>
              <a:rPr lang="en-US" sz="2800" b="1" dirty="0">
                <a:latin typeface="+mj-lt"/>
              </a:rPr>
              <a:t>Japan</a:t>
            </a:r>
            <a:endParaRPr lang="en-IN" sz="2800" b="1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699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AERONAUTICAL CHARGES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"Redistributive" charges, which are charges collected to finance a noise-exposure reduction program. (An example of this is the levy introduced in France</a:t>
            </a:r>
            <a:r>
              <a:rPr lang="en-US" sz="2800" b="1" dirty="0" smtClean="0">
                <a:latin typeface="+mj-lt"/>
              </a:rPr>
              <a:t>.)</a:t>
            </a:r>
          </a:p>
          <a:p>
            <a:pPr marL="342900" indent="-342900" algn="just">
              <a:buClrTx/>
              <a:buFont typeface="Courier New" pitchFamily="49" charset="0"/>
              <a:buChar char="o"/>
            </a:pP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"Punitive" charges, i.e. those designed to penalize noisy aircraft.(An example of this is the noise charges introduced by the government of the Netherlands.)</a:t>
            </a:r>
            <a:endParaRPr lang="en-IN" sz="2800" b="1" dirty="0">
              <a:latin typeface="+mj-lt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95279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AERONAUTICAL CHARGES</a:t>
            </a:r>
            <a:endParaRPr lang="en-IN" sz="48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389120"/>
          </a:xfrm>
        </p:spPr>
        <p:txBody>
          <a:bodyPr>
            <a:normAutofit fontScale="70000" lnSpcReduction="20000"/>
          </a:bodyPr>
          <a:lstStyle/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"Incentive" charges, i.e. those designed to induce airlines to use  less-noisy aircraft or retrofit aircraft. (An example is the BAA's scheme which involves a rebate</a:t>
            </a:r>
            <a:r>
              <a:rPr lang="en-US" sz="2800" b="1" dirty="0" smtClean="0">
                <a:latin typeface="+mj-lt"/>
              </a:rPr>
              <a:t>.)</a:t>
            </a:r>
          </a:p>
          <a:p>
            <a:pPr marL="342900" indent="-342900" algn="just">
              <a:buClrTx/>
              <a:buFont typeface="Courier New" pitchFamily="49" charset="0"/>
              <a:buChar char="o"/>
            </a:pP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Effect of delaying </a:t>
            </a:r>
            <a:r>
              <a:rPr lang="en-US" sz="2800" b="1" dirty="0" smtClean="0">
                <a:latin typeface="+mj-lt"/>
              </a:rPr>
              <a:t>introduction</a:t>
            </a:r>
          </a:p>
          <a:p>
            <a:pPr marL="342900" indent="-342900" algn="just">
              <a:buClrTx/>
              <a:buFont typeface="Courier New" pitchFamily="49" charset="0"/>
              <a:buChar char="o"/>
            </a:pPr>
            <a:endParaRPr lang="en-US" sz="2800" b="1" dirty="0">
              <a:latin typeface="+mj-lt"/>
            </a:endParaRP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Aviation (ICAO) policies on taxation in the field of International Air Transport [ICAO Document 8632-c/968] which call for aviation to be exempted from all taxes "regardless of the names attached to </a:t>
            </a:r>
            <a:r>
              <a:rPr lang="en-US" sz="2800" b="1" dirty="0" smtClean="0">
                <a:latin typeface="+mj-lt"/>
              </a:rPr>
              <a:t>them“</a:t>
            </a: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Funding by US transportation security a</a:t>
            </a:r>
            <a:r>
              <a:rPr lang="en-US" sz="2800" b="1" dirty="0" smtClean="0">
                <a:latin typeface="+mj-lt"/>
              </a:rPr>
              <a:t>gency </a:t>
            </a:r>
            <a:r>
              <a:rPr lang="en-US" sz="2800" b="1" dirty="0">
                <a:latin typeface="+mj-lt"/>
              </a:rPr>
              <a:t>has increased from US $2.2 </a:t>
            </a:r>
            <a:r>
              <a:rPr lang="en-US" sz="2800" b="1" dirty="0" err="1">
                <a:latin typeface="+mj-lt"/>
              </a:rPr>
              <a:t>Bn</a:t>
            </a:r>
            <a:r>
              <a:rPr lang="en-US" sz="2800" b="1" dirty="0">
                <a:latin typeface="+mj-lt"/>
              </a:rPr>
              <a:t> in 2002 to $18 </a:t>
            </a:r>
            <a:r>
              <a:rPr lang="en-US" sz="2800" b="1" dirty="0" err="1">
                <a:latin typeface="+mj-lt"/>
              </a:rPr>
              <a:t>Bn</a:t>
            </a:r>
            <a:r>
              <a:rPr lang="en-US" sz="2800" b="1" dirty="0">
                <a:latin typeface="+mj-lt"/>
              </a:rPr>
              <a:t> in 2013</a:t>
            </a:r>
            <a:r>
              <a:rPr lang="en-US" sz="2800" b="1" dirty="0" smtClean="0">
                <a:latin typeface="+mj-lt"/>
              </a:rPr>
              <a:t>.</a:t>
            </a:r>
          </a:p>
          <a:p>
            <a:pPr marL="0" indent="0" algn="just">
              <a:buClrTx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Courier New" pitchFamily="49" charset="0"/>
              <a:buChar char="o"/>
            </a:pPr>
            <a:r>
              <a:rPr lang="en-US" sz="2800" b="1" dirty="0">
                <a:latin typeface="+mj-lt"/>
              </a:rPr>
              <a:t>The conclusion is that users should bear the cost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44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71600" y="1005492"/>
            <a:ext cx="68728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+mj-lt"/>
              </a:rPr>
              <a:t>ENROUTE CHARGES </a:t>
            </a:r>
            <a:endParaRPr lang="en-IN" sz="4800" dirty="0" smtClean="0">
              <a:latin typeface="+mj-lt"/>
            </a:endParaRPr>
          </a:p>
          <a:p>
            <a:pPr lvl="0" algn="just"/>
            <a:endParaRPr lang="en-IN" b="1" dirty="0"/>
          </a:p>
        </p:txBody>
      </p:sp>
      <p:sp>
        <p:nvSpPr>
          <p:cNvPr id="2" name="TextBox 1"/>
          <p:cNvSpPr txBox="1"/>
          <p:nvPr/>
        </p:nvSpPr>
        <p:spPr>
          <a:xfrm>
            <a:off x="899592" y="2204864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200" b="1" dirty="0" err="1">
                <a:latin typeface="+mj-lt"/>
              </a:rPr>
              <a:t>Enroute</a:t>
            </a:r>
            <a:r>
              <a:rPr lang="en-US" sz="2200" b="1" dirty="0">
                <a:latin typeface="+mj-lt"/>
              </a:rPr>
              <a:t> navigation aids, air traffic control services, the supply of information on weather conditions, and the provision of ground-based communication </a:t>
            </a:r>
            <a:r>
              <a:rPr lang="en-US" sz="2200" b="1" dirty="0" smtClean="0">
                <a:latin typeface="+mj-lt"/>
              </a:rPr>
              <a:t>services</a:t>
            </a:r>
          </a:p>
          <a:p>
            <a:pPr marL="285750" lvl="0" indent="-285750" algn="just">
              <a:buFont typeface="Courier New" pitchFamily="49" charset="0"/>
              <a:buChar char="o"/>
            </a:pPr>
            <a:endParaRPr lang="en-US" sz="2200" b="1" dirty="0">
              <a:latin typeface="+mj-lt"/>
            </a:endParaRPr>
          </a:p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Air </a:t>
            </a:r>
            <a:r>
              <a:rPr lang="en-US" sz="2200" b="1" dirty="0">
                <a:latin typeface="+mj-lt"/>
              </a:rPr>
              <a:t>navigation charges are included in the landing fees</a:t>
            </a:r>
            <a:endParaRPr lang="en-IN" sz="2200" b="1" dirty="0">
              <a:latin typeface="+mj-lt"/>
            </a:endParaRPr>
          </a:p>
          <a:p>
            <a:r>
              <a:rPr lang="en-US" sz="2200" b="1" dirty="0">
                <a:latin typeface="+mj-lt"/>
              </a:rPr>
              <a:t> </a:t>
            </a:r>
            <a:endParaRPr lang="en-IN" sz="2200" dirty="0">
              <a:latin typeface="+mj-lt"/>
            </a:endParaRPr>
          </a:p>
          <a:p>
            <a:pPr lvl="0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9703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39552" y="1005492"/>
            <a:ext cx="82809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DEVELOPAMENT </a:t>
            </a:r>
            <a:r>
              <a:rPr lang="en-US" sz="3600" b="1" dirty="0">
                <a:latin typeface="+mj-lt"/>
              </a:rPr>
              <a:t>AND MANAGEMENT OF NON-AERONAUTICAL ACTIVITIES</a:t>
            </a:r>
            <a:endParaRPr lang="en-IN" sz="3600" dirty="0">
              <a:latin typeface="+mj-lt"/>
            </a:endParaRPr>
          </a:p>
          <a:p>
            <a:pPr lvl="0" algn="just"/>
            <a:endParaRPr lang="en-IN" b="1" dirty="0"/>
          </a:p>
        </p:txBody>
      </p:sp>
      <p:sp>
        <p:nvSpPr>
          <p:cNvPr id="2" name="TextBox 1"/>
          <p:cNvSpPr txBox="1"/>
          <p:nvPr/>
        </p:nvSpPr>
        <p:spPr>
          <a:xfrm>
            <a:off x="539552" y="2514600"/>
            <a:ext cx="82809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latin typeface="+mj-lt"/>
              </a:rPr>
              <a:t>BASIC </a:t>
            </a:r>
            <a:r>
              <a:rPr lang="en-US" sz="2400" b="1" u="sng" dirty="0" smtClean="0">
                <a:latin typeface="+mj-lt"/>
              </a:rPr>
              <a:t>FACTORS</a:t>
            </a:r>
          </a:p>
          <a:p>
            <a:endParaRPr lang="en-US" sz="2400" b="1" u="sng" dirty="0" smtClean="0">
              <a:latin typeface="+mj-lt"/>
            </a:endParaRPr>
          </a:p>
          <a:p>
            <a:pPr marL="800100" lvl="1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Non-aeronautical </a:t>
            </a:r>
            <a:r>
              <a:rPr lang="en-US" sz="2400" b="1" dirty="0" smtClean="0">
                <a:latin typeface="+mj-lt"/>
              </a:rPr>
              <a:t>activities</a:t>
            </a:r>
          </a:p>
          <a:p>
            <a:pPr lvl="1" algn="just"/>
            <a:endParaRPr lang="en-US" sz="2400" b="1" dirty="0" smtClean="0">
              <a:latin typeface="+mj-lt"/>
            </a:endParaRPr>
          </a:p>
          <a:p>
            <a:pPr marL="800100" lvl="1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Single-till or the </a:t>
            </a:r>
            <a:r>
              <a:rPr lang="en-US" sz="2400" b="1" dirty="0" smtClean="0">
                <a:latin typeface="+mj-lt"/>
              </a:rPr>
              <a:t>hybrid-till</a:t>
            </a:r>
          </a:p>
          <a:p>
            <a:pPr lvl="1" algn="just"/>
            <a:endParaRPr lang="en-IN" sz="2400" b="1" dirty="0">
              <a:latin typeface="+mj-lt"/>
            </a:endParaRPr>
          </a:p>
          <a:p>
            <a:pPr marL="800100" lvl="1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Organizational aspects may also hinder the development of non-aeronautical </a:t>
            </a:r>
            <a:r>
              <a:rPr lang="en-US" sz="2400" b="1" dirty="0" smtClean="0">
                <a:latin typeface="+mj-lt"/>
              </a:rPr>
              <a:t>activities</a:t>
            </a:r>
            <a:endParaRPr lang="en-IN" dirty="0">
              <a:latin typeface="+mj-lt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3899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838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NON-AERONAUTICAL ACTIVITIES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2000" y="2411260"/>
            <a:ext cx="5029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Manage non-aeronautical activities to maximize the potential of the commercial opportunity presented by the airport </a:t>
            </a:r>
            <a:r>
              <a:rPr lang="en-US" sz="2400" b="1" dirty="0" smtClean="0">
                <a:latin typeface="+mj-lt"/>
              </a:rPr>
              <a:t>location</a:t>
            </a:r>
          </a:p>
          <a:p>
            <a:pPr lvl="0" algn="just"/>
            <a:endParaRPr lang="en-US" sz="2400" b="1" dirty="0">
              <a:latin typeface="+mj-lt"/>
            </a:endParaRPr>
          </a:p>
          <a:p>
            <a:pPr lvl="0" algn="just"/>
            <a:endParaRPr lang="en-US" sz="2400" b="1" dirty="0" smtClean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Airports continue to provide services and products that customers wish to buy</a:t>
            </a:r>
            <a:endParaRPr lang="en-IN" sz="2400" b="1" dirty="0">
              <a:latin typeface="+mj-lt"/>
            </a:endParaRPr>
          </a:p>
          <a:p>
            <a:pPr lvl="0"/>
            <a:endParaRPr lang="en-IN" dirty="0"/>
          </a:p>
          <a:p>
            <a:endParaRPr lang="en-IN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3124200"/>
            <a:ext cx="33528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3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TYPES AND OPERATION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ClrTx/>
              <a:buNone/>
            </a:pPr>
            <a:r>
              <a:rPr lang="en-US" sz="2400" b="1" dirty="0" smtClean="0">
                <a:latin typeface="+mj-lt"/>
              </a:rPr>
              <a:t>	   Types Of Concessions And Rentals</a:t>
            </a:r>
          </a:p>
          <a:p>
            <a:pPr algn="just">
              <a:buClrTx/>
            </a:pPr>
            <a:endParaRPr lang="en-US" sz="2400" b="1" dirty="0" smtClean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 smtClean="0">
                <a:latin typeface="+mj-lt"/>
              </a:rPr>
              <a:t>Shops and service activities, office and other premises occupied</a:t>
            </a:r>
          </a:p>
          <a:p>
            <a:pPr lvl="1" algn="just">
              <a:buClrTx/>
            </a:pPr>
            <a:endParaRPr lang="en-IN" b="1" dirty="0" smtClean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 smtClean="0">
                <a:latin typeface="+mj-lt"/>
              </a:rPr>
              <a:t>Advertising is at the baggage claim area</a:t>
            </a:r>
          </a:p>
          <a:p>
            <a:pPr lvl="1" algn="just">
              <a:buClrTx/>
            </a:pPr>
            <a:endParaRPr lang="en-IN" b="1" dirty="0" smtClean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 smtClean="0">
                <a:latin typeface="+mj-lt"/>
              </a:rPr>
              <a:t>Cargo villages where trucking, containerization, warehousing and other cargo activities can be handled on airport property</a:t>
            </a:r>
            <a:endParaRPr lang="en-IN" b="1" dirty="0" smtClean="0">
              <a:latin typeface="+mj-lt"/>
            </a:endParaRPr>
          </a:p>
          <a:p>
            <a:pPr>
              <a:buClrTx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00912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5400" b="1" dirty="0" smtClean="0">
                <a:solidFill>
                  <a:schemeClr val="tx1"/>
                </a:solidFill>
              </a:rPr>
              <a:t/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FREE ZONES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 lnSpcReduction="10000"/>
          </a:bodyPr>
          <a:lstStyle/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Exemption </a:t>
            </a:r>
            <a:r>
              <a:rPr lang="en-US" sz="2200" b="1" dirty="0">
                <a:latin typeface="+mj-lt"/>
              </a:rPr>
              <a:t>of goods imported, exported, stored or processed from any import, export, transit or processing taxes or </a:t>
            </a:r>
            <a:r>
              <a:rPr lang="en-US" sz="2200" b="1" dirty="0" smtClean="0">
                <a:latin typeface="+mj-lt"/>
              </a:rPr>
              <a:t>duties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Goods </a:t>
            </a:r>
            <a:r>
              <a:rPr lang="en-US" sz="2200" b="1" dirty="0">
                <a:latin typeface="+mj-lt"/>
              </a:rPr>
              <a:t>produced benefitting from trade agreements to which the State may be </a:t>
            </a:r>
            <a:r>
              <a:rPr lang="en-US" sz="2200" b="1" dirty="0" smtClean="0">
                <a:latin typeface="+mj-lt"/>
              </a:rPr>
              <a:t>party</a:t>
            </a:r>
          </a:p>
          <a:p>
            <a:pPr marL="457200" lvl="1" indent="0">
              <a:buClrTx/>
              <a:buNone/>
            </a:pPr>
            <a:endParaRPr lang="en-IN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Possibility </a:t>
            </a:r>
            <a:r>
              <a:rPr lang="en-US" sz="2200" b="1" dirty="0">
                <a:latin typeface="+mj-lt"/>
              </a:rPr>
              <a:t>of entering a new market or improving present market </a:t>
            </a:r>
            <a:r>
              <a:rPr lang="en-US" sz="2200" b="1" dirty="0" smtClean="0">
                <a:latin typeface="+mj-lt"/>
              </a:rPr>
              <a:t>position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Tax </a:t>
            </a:r>
            <a:r>
              <a:rPr lang="en-US" sz="2200" b="1" dirty="0">
                <a:latin typeface="+mj-lt"/>
              </a:rPr>
              <a:t>exemptions or reductions regarding profits from export business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4544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00912"/>
          </a:xfrm>
        </p:spPr>
        <p:txBody>
          <a:bodyPr>
            <a:normAutofit fontScale="90000"/>
          </a:bodyPr>
          <a:lstStyle/>
          <a:p>
            <a:pPr lvl="0" algn="ctr"/>
            <a:r>
              <a:rPr lang="en-US" sz="5400" b="1" dirty="0" smtClean="0">
                <a:solidFill>
                  <a:schemeClr val="tx1"/>
                </a:solidFill>
              </a:rPr>
              <a:t/>
            </a:r>
            <a:br>
              <a:rPr lang="en-US" sz="5400" b="1" dirty="0" smtClean="0">
                <a:solidFill>
                  <a:schemeClr val="tx1"/>
                </a:solidFill>
              </a:rPr>
            </a:br>
            <a:r>
              <a:rPr lang="en-US" sz="5400" b="1" dirty="0" smtClean="0">
                <a:solidFill>
                  <a:schemeClr val="tx1"/>
                </a:solidFill>
              </a:rPr>
              <a:t>FREE ZONES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047728"/>
          </a:xfrm>
        </p:spPr>
        <p:txBody>
          <a:bodyPr>
            <a:normAutofit/>
          </a:bodyPr>
          <a:lstStyle/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Freedom to repatriate capital and profits</a:t>
            </a:r>
          </a:p>
          <a:p>
            <a:pPr marL="800100" lvl="1" indent="-342900">
              <a:buClrTx/>
              <a:buFont typeface="Courier New" pitchFamily="49" charset="0"/>
              <a:buChar char="o"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Well planned secure zone with newly constructed buildings or sites prepared for construction with all necessary utilities</a:t>
            </a:r>
          </a:p>
          <a:p>
            <a:pPr marL="800100" lvl="1" indent="-34290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Availability of materials, utilities and skilled and non-skilled </a:t>
            </a:r>
            <a:r>
              <a:rPr lang="en-US" sz="2200" b="1" dirty="0" err="1">
                <a:latin typeface="+mj-lt"/>
              </a:rPr>
              <a:t>labour</a:t>
            </a:r>
            <a:r>
              <a:rPr lang="en-US" sz="2200" b="1" dirty="0">
                <a:latin typeface="+mj-lt"/>
              </a:rPr>
              <a:t> at low cost; and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Satisfactory air and surface transport services in multimodal transportation </a:t>
            </a:r>
            <a:endParaRPr lang="en-IN" sz="2200" b="1" dirty="0">
              <a:latin typeface="+mj-lt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4101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COMMON ISSUES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Tx/>
            </a:pPr>
            <a:r>
              <a:rPr lang="en-US" b="1" dirty="0" smtClean="0">
                <a:latin typeface="+mj-lt"/>
              </a:rPr>
              <a:t>Customer is the “KING”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Handling diverse service providers and users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Multicultural/ Multilingual  nature of passengers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Need for synergy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Use of ICT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Need for less physical coordination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Unruly behavior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Trespass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Breach of security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Demand for slots and facilities like aerobridges and conveyer belts  </a:t>
            </a:r>
          </a:p>
        </p:txBody>
      </p:sp>
    </p:spTree>
    <p:extLst>
      <p:ext uri="{BB962C8B-B14F-4D97-AF65-F5344CB8AC3E}">
        <p14:creationId xmlns:p14="http://schemas.microsoft.com/office/powerpoint/2010/main" val="110576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500776"/>
          </a:xfrm>
        </p:spPr>
        <p:txBody>
          <a:bodyPr>
            <a:normAutofit/>
          </a:bodyPr>
          <a:lstStyle/>
          <a:p>
            <a:pPr lvl="0" algn="ctr"/>
            <a:r>
              <a:rPr lang="en-US" sz="5400" b="1" dirty="0" smtClean="0">
                <a:solidFill>
                  <a:schemeClr val="tx1"/>
                </a:solidFill>
              </a:rPr>
              <a:t>OFF-AIRPORT ACTIVITIES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2667000"/>
          </a:xfrm>
        </p:spPr>
        <p:txBody>
          <a:bodyPr/>
          <a:lstStyle/>
          <a:p>
            <a:pPr marL="274320" lvl="1" indent="-274320" algn="just">
              <a:buClrTx/>
              <a:buSzPct val="95000"/>
            </a:pPr>
            <a:r>
              <a:rPr lang="en-US" b="1" dirty="0">
                <a:latin typeface="+mj-lt"/>
              </a:rPr>
              <a:t>Hotels, restaurants, convention </a:t>
            </a:r>
            <a:r>
              <a:rPr lang="en-US" b="1" dirty="0" err="1">
                <a:latin typeface="+mj-lt"/>
              </a:rPr>
              <a:t>centres</a:t>
            </a:r>
            <a:r>
              <a:rPr lang="en-US" b="1" dirty="0">
                <a:latin typeface="+mj-lt"/>
              </a:rPr>
              <a:t>, shopping </a:t>
            </a:r>
            <a:r>
              <a:rPr lang="en-US" b="1" dirty="0" err="1">
                <a:latin typeface="+mj-lt"/>
              </a:rPr>
              <a:t>centres</a:t>
            </a:r>
            <a:r>
              <a:rPr lang="en-US" b="1" dirty="0">
                <a:latin typeface="+mj-lt"/>
              </a:rPr>
              <a:t>, freight forwarding agents, warehouses, e-commerce distribution </a:t>
            </a:r>
            <a:r>
              <a:rPr lang="en-US" b="1" dirty="0" err="1">
                <a:latin typeface="+mj-lt"/>
              </a:rPr>
              <a:t>centres</a:t>
            </a:r>
            <a:r>
              <a:rPr lang="en-US" b="1" dirty="0">
                <a:latin typeface="+mj-lt"/>
              </a:rPr>
              <a:t>, press distribution </a:t>
            </a:r>
            <a:r>
              <a:rPr lang="en-US" b="1" dirty="0" err="1">
                <a:latin typeface="+mj-lt"/>
              </a:rPr>
              <a:t>centres</a:t>
            </a:r>
            <a:r>
              <a:rPr lang="en-US" b="1" dirty="0">
                <a:latin typeface="+mj-lt"/>
              </a:rPr>
              <a:t>, light </a:t>
            </a:r>
            <a:r>
              <a:rPr lang="en-US" b="1" dirty="0" smtClean="0">
                <a:latin typeface="+mj-lt"/>
              </a:rPr>
              <a:t>industries </a:t>
            </a:r>
            <a:r>
              <a:rPr lang="en-US" b="1" dirty="0">
                <a:latin typeface="+mj-lt"/>
              </a:rPr>
              <a:t>and surface transportation-related </a:t>
            </a:r>
            <a:r>
              <a:rPr lang="en-US" b="1" dirty="0" smtClean="0">
                <a:latin typeface="+mj-lt"/>
              </a:rPr>
              <a:t>activities</a:t>
            </a:r>
          </a:p>
          <a:p>
            <a:pPr marL="274320" lvl="1" indent="-274320" algn="just">
              <a:buClrTx/>
              <a:buSzPct val="95000"/>
            </a:pPr>
            <a:endParaRPr lang="en-US" b="1" dirty="0">
              <a:latin typeface="+mj-lt"/>
            </a:endParaRPr>
          </a:p>
          <a:p>
            <a:pPr marL="274320" lvl="1" indent="-274320" algn="just">
              <a:buClrTx/>
              <a:buSzPct val="95000"/>
            </a:pPr>
            <a:r>
              <a:rPr lang="en-US" b="1" dirty="0" smtClean="0">
                <a:latin typeface="+mj-lt"/>
              </a:rPr>
              <a:t>MROs and Training facilities </a:t>
            </a:r>
            <a:endParaRPr lang="en-IN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5524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MANAGERIAL </a:t>
            </a:r>
            <a:r>
              <a:rPr lang="en-US" sz="5400" b="1" dirty="0" smtClean="0">
                <a:solidFill>
                  <a:schemeClr val="tx1"/>
                </a:solidFill>
              </a:rPr>
              <a:t>ASPECTS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229600" cy="4389120"/>
          </a:xfrm>
        </p:spPr>
        <p:txBody>
          <a:bodyPr/>
          <a:lstStyle/>
          <a:p>
            <a:pPr marL="342900" lvl="0" indent="-342900" algn="just">
              <a:buNone/>
            </a:pPr>
            <a:r>
              <a:rPr lang="en-US" sz="2400" b="1" dirty="0" smtClean="0">
                <a:latin typeface="+mj-lt"/>
              </a:rPr>
              <a:t>	  Planning </a:t>
            </a:r>
            <a:r>
              <a:rPr lang="en-US" sz="2400" b="1" dirty="0">
                <a:latin typeface="+mj-lt"/>
              </a:rPr>
              <a:t>and Selection of Non-Aeronautical Activities</a:t>
            </a:r>
          </a:p>
          <a:p>
            <a:pPr marL="342900" lvl="0" indent="-342900" algn="just">
              <a:buClrTx/>
              <a:buFont typeface="Arial" pitchFamily="34" charset="0"/>
              <a:buChar char="•"/>
            </a:pPr>
            <a:endParaRPr lang="en-US" sz="24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Net revenue</a:t>
            </a:r>
          </a:p>
          <a:p>
            <a:pPr lvl="1" algn="just">
              <a:buClrTx/>
            </a:pPr>
            <a:endParaRPr lang="en-US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Net revenue </a:t>
            </a:r>
            <a:r>
              <a:rPr lang="en-US" b="1" dirty="0" err="1">
                <a:latin typeface="+mj-lt"/>
              </a:rPr>
              <a:t>Vs</a:t>
            </a:r>
            <a:r>
              <a:rPr lang="en-US" b="1" dirty="0">
                <a:latin typeface="+mj-lt"/>
              </a:rPr>
              <a:t> Convenience</a:t>
            </a:r>
          </a:p>
          <a:p>
            <a:pPr lvl="1" algn="just">
              <a:buClrTx/>
            </a:pPr>
            <a:endParaRPr lang="en-US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 smtClean="0">
                <a:latin typeface="+mj-lt"/>
              </a:rPr>
              <a:t>Particularly </a:t>
            </a:r>
            <a:r>
              <a:rPr lang="en-US" b="1" dirty="0">
                <a:latin typeface="+mj-lt"/>
              </a:rPr>
              <a:t>important at the start of the master planning </a:t>
            </a:r>
            <a:r>
              <a:rPr lang="en-US" b="1" dirty="0" smtClean="0">
                <a:latin typeface="+mj-lt"/>
              </a:rPr>
              <a:t>process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9408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tx1"/>
                </a:solidFill>
              </a:rPr>
              <a:t>MANAGERIAL </a:t>
            </a:r>
            <a:r>
              <a:rPr lang="en-US" sz="5400" b="1" dirty="0" smtClean="0">
                <a:solidFill>
                  <a:schemeClr val="tx1"/>
                </a:solidFill>
              </a:rPr>
              <a:t>ASPECTS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229600" cy="4389120"/>
          </a:xfrm>
        </p:spPr>
        <p:txBody>
          <a:bodyPr/>
          <a:lstStyle/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Conducive to the profitable conduct of non-aeronautical activities. Periodical reviews</a:t>
            </a:r>
          </a:p>
          <a:p>
            <a:pPr lvl="1" algn="just">
              <a:buClrTx/>
            </a:pPr>
            <a:endParaRPr lang="en-IN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Targets client: passengers, visitors and employees at the airport</a:t>
            </a:r>
          </a:p>
          <a:p>
            <a:pPr marL="457200" lvl="1" indent="0" algn="just">
              <a:buClrTx/>
              <a:buNone/>
            </a:pPr>
            <a:endParaRPr lang="en-IN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Media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574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SETTING FEES AND CHARGES FOR NON-AERONAUTICAL  </a:t>
            </a:r>
            <a:r>
              <a:rPr lang="en-US" sz="4000" b="1" dirty="0" smtClean="0">
                <a:solidFill>
                  <a:schemeClr val="tx1"/>
                </a:solidFill>
              </a:rPr>
              <a:t>ACTIVITIES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03712"/>
          </a:xfrm>
        </p:spPr>
        <p:txBody>
          <a:bodyPr/>
          <a:lstStyle/>
          <a:p>
            <a:pPr marL="342900" lvl="0" indent="-342900">
              <a:buNone/>
            </a:pPr>
            <a:r>
              <a:rPr lang="en-US" sz="2400" b="1" dirty="0" smtClean="0"/>
              <a:t>	  </a:t>
            </a:r>
            <a:r>
              <a:rPr lang="en-US" sz="2400" b="1" dirty="0" smtClean="0">
                <a:latin typeface="+mj-lt"/>
              </a:rPr>
              <a:t>Approaches </a:t>
            </a:r>
            <a:r>
              <a:rPr lang="en-US" sz="2400" b="1" dirty="0">
                <a:latin typeface="+mj-lt"/>
              </a:rPr>
              <a:t>to Determining Market Value</a:t>
            </a:r>
          </a:p>
          <a:p>
            <a:pPr lvl="0"/>
            <a:endParaRPr lang="en-US" sz="24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Tendering </a:t>
            </a:r>
            <a:r>
              <a:rPr lang="en-US" b="1" dirty="0" smtClean="0">
                <a:latin typeface="+mj-lt"/>
              </a:rPr>
              <a:t>procedure</a:t>
            </a:r>
          </a:p>
          <a:p>
            <a:pPr marL="457200" lvl="1" indent="0" algn="just">
              <a:buClrTx/>
              <a:buNone/>
            </a:pPr>
            <a:endParaRPr lang="en-US" sz="105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Similar character in the vicinity of the </a:t>
            </a:r>
            <a:r>
              <a:rPr lang="en-US" b="1" dirty="0" smtClean="0">
                <a:latin typeface="+mj-lt"/>
              </a:rPr>
              <a:t>airport</a:t>
            </a:r>
          </a:p>
          <a:p>
            <a:pPr marL="457200" lvl="1" indent="0" algn="just">
              <a:buClrTx/>
              <a:buNone/>
            </a:pPr>
            <a:endParaRPr lang="en-IN" sz="11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Downtown </a:t>
            </a:r>
            <a:r>
              <a:rPr lang="en-US" b="1" dirty="0" smtClean="0">
                <a:latin typeface="+mj-lt"/>
              </a:rPr>
              <a:t>area</a:t>
            </a:r>
          </a:p>
          <a:p>
            <a:pPr marL="457200" lvl="1" indent="0" algn="just">
              <a:buClrTx/>
              <a:buNone/>
            </a:pPr>
            <a:endParaRPr lang="en-US" sz="10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Nature of the trading </a:t>
            </a:r>
            <a:r>
              <a:rPr lang="en-US" b="1" dirty="0" smtClean="0">
                <a:latin typeface="+mj-lt"/>
              </a:rPr>
              <a:t>activity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34696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42876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1"/>
                </a:solidFill>
              </a:rPr>
              <a:t>SETTING FEES AND CHARGES FOR NON-AERONAUTICAL  </a:t>
            </a:r>
            <a:r>
              <a:rPr lang="en-US" sz="4000" b="1" dirty="0" smtClean="0">
                <a:solidFill>
                  <a:schemeClr val="tx1"/>
                </a:solidFill>
              </a:rPr>
              <a:t>ACTIVITIES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903712"/>
          </a:xfrm>
        </p:spPr>
        <p:txBody>
          <a:bodyPr/>
          <a:lstStyle/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Size of the market</a:t>
            </a:r>
          </a:p>
          <a:p>
            <a:pPr marL="457200" lvl="1" indent="0" algn="just">
              <a:buClrTx/>
              <a:buNone/>
            </a:pPr>
            <a:endParaRPr lang="en-IN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Volume of business transacted </a:t>
            </a:r>
          </a:p>
          <a:p>
            <a:pPr marL="457200" lvl="1" indent="0" algn="just">
              <a:buClrTx/>
              <a:buNone/>
            </a:pPr>
            <a:endParaRPr lang="en-IN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Certain areas or locations within the airport, particularly in the terminal building(s), are commercially much more attractive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7557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/>
            <a:r>
              <a:rPr lang="en-US" sz="4900" b="1" dirty="0" smtClean="0">
                <a:solidFill>
                  <a:schemeClr val="tx1"/>
                </a:solidFill>
              </a:rPr>
              <a:t>SETTING CONCESSION FEES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2989312"/>
          </a:xfrm>
        </p:spPr>
        <p:txBody>
          <a:bodyPr/>
          <a:lstStyle/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Concession fees may be variable or fixed</a:t>
            </a:r>
          </a:p>
          <a:p>
            <a:pPr marL="393192" lvl="1" indent="0" algn="just">
              <a:buClrTx/>
              <a:buNone/>
            </a:pPr>
            <a:endParaRPr lang="en-US" sz="16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Combination of both</a:t>
            </a:r>
          </a:p>
          <a:p>
            <a:pPr marL="393192" lvl="1" indent="0" algn="just">
              <a:buClrTx/>
              <a:buNone/>
            </a:pPr>
            <a:endParaRPr lang="en-IN" sz="16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b="1" dirty="0" smtClean="0">
                <a:latin typeface="+mj-lt"/>
              </a:rPr>
              <a:t>Restaurants</a:t>
            </a:r>
            <a:r>
              <a:rPr lang="en-US" b="1" dirty="0">
                <a:latin typeface="+mj-lt"/>
              </a:rPr>
              <a:t>, bars, duty-free sales and shops, as well as car rental and car parking </a:t>
            </a:r>
            <a:r>
              <a:rPr lang="en-US" b="1" dirty="0" smtClean="0">
                <a:latin typeface="+mj-lt"/>
              </a:rPr>
              <a:t>operations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40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772400" cy="1143000"/>
          </a:xfrm>
        </p:spPr>
        <p:txBody>
          <a:bodyPr>
            <a:noAutofit/>
          </a:bodyPr>
          <a:lstStyle/>
          <a:p>
            <a:pPr lvl="0" algn="ctr"/>
            <a:r>
              <a:rPr lang="en-US" sz="2800" b="1" dirty="0" smtClean="0">
                <a:solidFill>
                  <a:schemeClr val="tx1"/>
                </a:solidFill>
              </a:rPr>
              <a:t>FEES FOR CONCESSIONS DIRECTLY ASSOCIATED WITH THE OPERATION OF AIR TRANSPORT SERVICES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36720"/>
          </a:xfrm>
        </p:spPr>
        <p:txBody>
          <a:bodyPr>
            <a:normAutofit/>
          </a:bodyPr>
          <a:lstStyle/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ICAO’s policies on charges (Doc 9082, Section II, paragraph 10</a:t>
            </a:r>
            <a:r>
              <a:rPr lang="en-US" sz="2200" b="1" dirty="0" smtClean="0">
                <a:latin typeface="+mj-lt"/>
              </a:rPr>
              <a:t>)</a:t>
            </a:r>
          </a:p>
          <a:p>
            <a:pPr marL="800100" lvl="1" indent="-342900">
              <a:buClrTx/>
              <a:buFont typeface="Courier New" pitchFamily="49" charset="0"/>
              <a:buChar char="o"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Aviation Fuel Concessions </a:t>
            </a:r>
            <a:endParaRPr lang="en-US" sz="2200" b="1" dirty="0" smtClean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endParaRPr lang="en-IN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Ground-handling concessions and ground-handling charges </a:t>
            </a:r>
            <a:endParaRPr lang="en-US" sz="2200" b="1" dirty="0">
              <a:latin typeface="+mj-lt"/>
            </a:endParaRPr>
          </a:p>
          <a:p>
            <a:pPr marL="0" lvl="1" indent="0">
              <a:buClrTx/>
              <a:buNone/>
            </a:pPr>
            <a:r>
              <a:rPr lang="en-US" sz="2200" b="1" dirty="0" smtClean="0">
                <a:latin typeface="+mj-lt"/>
              </a:rPr>
              <a:t>POINTS TO BE KEPT IN MIND WHILE ISSUING TENDERS</a:t>
            </a:r>
            <a:endParaRPr lang="en-US" sz="2200" b="1" dirty="0" smtClean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Details </a:t>
            </a:r>
            <a:r>
              <a:rPr lang="en-US" sz="2200" b="1" dirty="0">
                <a:latin typeface="+mj-lt"/>
              </a:rPr>
              <a:t>of the size, location and condition of the </a:t>
            </a:r>
            <a:r>
              <a:rPr lang="en-US" sz="2200" b="1" dirty="0" smtClean="0">
                <a:latin typeface="+mj-lt"/>
              </a:rPr>
              <a:t>premises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 smtClean="0">
                <a:latin typeface="+mj-lt"/>
              </a:rPr>
              <a:t>The </a:t>
            </a:r>
            <a:r>
              <a:rPr lang="en-US" sz="2200" b="1" dirty="0">
                <a:latin typeface="+mj-lt"/>
              </a:rPr>
              <a:t>nature of the activities that could be conducted on the </a:t>
            </a:r>
            <a:r>
              <a:rPr lang="en-US" sz="2200" b="1" dirty="0" smtClean="0">
                <a:latin typeface="+mj-lt"/>
              </a:rPr>
              <a:t>premises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269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772400" cy="1143000"/>
          </a:xfrm>
        </p:spPr>
        <p:txBody>
          <a:bodyPr>
            <a:noAutofit/>
          </a:bodyPr>
          <a:lstStyle/>
          <a:p>
            <a:pPr lvl="0" algn="ctr"/>
            <a:r>
              <a:rPr lang="en-US" sz="2800" b="1" dirty="0" smtClean="0">
                <a:solidFill>
                  <a:schemeClr val="tx1"/>
                </a:solidFill>
              </a:rPr>
              <a:t>FEES FOR CONCESSIONS DIRECTLY ASSOCIATED WITH THE OPERATION OF AIR TRANSPORT SERVICES</a:t>
            </a:r>
            <a:endParaRPr lang="en-IN" sz="2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236720"/>
          </a:xfrm>
        </p:spPr>
        <p:txBody>
          <a:bodyPr>
            <a:normAutofit/>
          </a:bodyPr>
          <a:lstStyle/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The proposed date of commencement and duration of the lease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Maintenance and services provided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sz="2200" b="1" dirty="0">
                <a:latin typeface="+mj-lt"/>
              </a:rPr>
              <a:t>Improvements expected to be carried out by the lessee</a:t>
            </a:r>
          </a:p>
          <a:p>
            <a:pPr marL="457200" lvl="1" indent="0">
              <a:buClrTx/>
              <a:buNone/>
            </a:pPr>
            <a:endParaRPr lang="en-US" sz="2200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Security or guarantee deposit requirements; and </a:t>
            </a:r>
          </a:p>
          <a:p>
            <a:pPr marL="457200" lvl="1" indent="0">
              <a:buClrTx/>
              <a:buNone/>
            </a:pPr>
            <a:endParaRPr lang="en-IN" b="1" dirty="0">
              <a:latin typeface="+mj-lt"/>
            </a:endParaRPr>
          </a:p>
          <a:p>
            <a:pPr marL="800100" lvl="1" indent="-342900">
              <a:buClrTx/>
              <a:buFont typeface="Courier New" pitchFamily="49" charset="0"/>
              <a:buChar char="o"/>
            </a:pPr>
            <a:r>
              <a:rPr lang="en-US" b="1" dirty="0">
                <a:latin typeface="+mj-lt"/>
              </a:rPr>
              <a:t>Closing date for tender submissions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853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INFORMATION IN TENDER DOCUMENTS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 smtClean="0">
                <a:latin typeface="+mj-lt"/>
              </a:rPr>
              <a:t>Specific </a:t>
            </a:r>
            <a:r>
              <a:rPr lang="en-US" sz="2000" b="1" dirty="0">
                <a:latin typeface="+mj-lt"/>
              </a:rPr>
              <a:t>information on the type(s) of concessionary activity envisaged, including the variety of merchandise or services to be </a:t>
            </a:r>
            <a:r>
              <a:rPr lang="en-US" sz="2000" b="1" dirty="0" smtClean="0">
                <a:latin typeface="+mj-lt"/>
              </a:rPr>
              <a:t>provided</a:t>
            </a:r>
          </a:p>
          <a:p>
            <a:pPr marL="457200" lvl="1" indent="0" algn="just">
              <a:buClrTx/>
              <a:buNone/>
            </a:pPr>
            <a:endParaRPr lang="en-US" sz="20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 smtClean="0">
                <a:latin typeface="+mj-lt"/>
              </a:rPr>
              <a:t>Nature </a:t>
            </a:r>
            <a:r>
              <a:rPr lang="en-US" sz="2000" b="1" dirty="0">
                <a:latin typeface="+mj-lt"/>
              </a:rPr>
              <a:t>of any exclusive trading rights to be </a:t>
            </a:r>
            <a:r>
              <a:rPr lang="en-US" sz="2000" b="1" dirty="0" smtClean="0">
                <a:latin typeface="+mj-lt"/>
              </a:rPr>
              <a:t>granted</a:t>
            </a:r>
          </a:p>
          <a:p>
            <a:pPr marL="457200" lvl="1" indent="0" algn="just">
              <a:buClrTx/>
              <a:buNone/>
            </a:pPr>
            <a:endParaRPr lang="en-US" sz="20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 smtClean="0">
                <a:latin typeface="+mj-lt"/>
              </a:rPr>
              <a:t>Qualifications </a:t>
            </a:r>
            <a:r>
              <a:rPr lang="en-US" sz="2000" b="1" dirty="0">
                <a:latin typeface="+mj-lt"/>
              </a:rPr>
              <a:t>and other requirements regarding </a:t>
            </a:r>
            <a:r>
              <a:rPr lang="en-US" sz="2000" b="1" dirty="0" smtClean="0">
                <a:latin typeface="+mj-lt"/>
              </a:rPr>
              <a:t>personnel</a:t>
            </a:r>
          </a:p>
          <a:p>
            <a:pPr marL="457200" lvl="1" indent="0" algn="just">
              <a:buClrTx/>
              <a:buNone/>
            </a:pPr>
            <a:endParaRPr lang="en-US" sz="2000" b="1" dirty="0">
              <a:latin typeface="+mj-lt"/>
            </a:endParaRP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 smtClean="0">
                <a:latin typeface="+mj-lt"/>
              </a:rPr>
              <a:t>The </a:t>
            </a:r>
            <a:r>
              <a:rPr lang="en-US" sz="2000" b="1" dirty="0">
                <a:latin typeface="+mj-lt"/>
              </a:rPr>
              <a:t>standards set for merchandise, service, fittings and </a:t>
            </a:r>
            <a:r>
              <a:rPr lang="en-US" sz="2000" b="1" dirty="0" smtClean="0">
                <a:latin typeface="+mj-lt"/>
              </a:rPr>
              <a:t>furnishings</a:t>
            </a:r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672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Autofit/>
          </a:bodyPr>
          <a:lstStyle/>
          <a:p>
            <a:pPr lvl="0" algn="ctr"/>
            <a:r>
              <a:rPr lang="en-US" sz="3200" b="1" dirty="0">
                <a:solidFill>
                  <a:schemeClr val="tx1"/>
                </a:solidFill>
              </a:rPr>
              <a:t>INFORMATION IN TENDER DOCUMENTS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Nature of furniture and fittings to be provided by the concessionaire</a:t>
            </a: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endParaRPr lang="en-US" sz="2000" b="1" dirty="0"/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Insurance requirements</a:t>
            </a: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endParaRPr lang="en-US" sz="2000" b="1" dirty="0"/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Data on past traffic volume and predictions for the future</a:t>
            </a: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endParaRPr lang="en-US" sz="2000" b="1" dirty="0"/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Past sales figures, if applicable</a:t>
            </a: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endParaRPr lang="en-US" sz="2000" b="1" dirty="0"/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Trading hours; and </a:t>
            </a:r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endParaRPr lang="en-US" sz="2000" b="1" dirty="0"/>
          </a:p>
          <a:p>
            <a:pPr marL="800100" lvl="1" indent="-342900" algn="just">
              <a:buClrTx/>
              <a:buFont typeface="Courier New" pitchFamily="49" charset="0"/>
              <a:buChar char="o"/>
            </a:pPr>
            <a:r>
              <a:rPr lang="en-US" sz="2000" b="1" dirty="0"/>
              <a:t>Extent of control to be exercised by the airport entity</a:t>
            </a: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249692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4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584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AIRFORCE AIRPORT</a:t>
            </a:r>
            <a:endParaRPr lang="en-IN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41850"/>
            <a:ext cx="7924800" cy="4113126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  <a:p>
            <a:endParaRPr lang="en-US" dirty="0" smtClean="0"/>
          </a:p>
          <a:p>
            <a:pPr algn="just">
              <a:buClrTx/>
            </a:pPr>
            <a:r>
              <a:rPr lang="en-US" b="1" dirty="0" smtClean="0">
                <a:latin typeface="+mj-lt"/>
              </a:rPr>
              <a:t>COMMON </a:t>
            </a:r>
            <a:r>
              <a:rPr lang="en-US" b="1" dirty="0">
                <a:latin typeface="+mj-lt"/>
              </a:rPr>
              <a:t>CAUSE: SAFE FLYING ENVIRONMENT FOR MISSION ACCOMPLISHMENT</a:t>
            </a:r>
            <a:endParaRPr lang="en-IN" b="1" dirty="0">
              <a:latin typeface="+mj-lt"/>
            </a:endParaRPr>
          </a:p>
        </p:txBody>
      </p:sp>
      <p:grpSp>
        <p:nvGrpSpPr>
          <p:cNvPr id="1026" name="Group 26"/>
          <p:cNvGrpSpPr>
            <a:grpSpLocks/>
          </p:cNvGrpSpPr>
          <p:nvPr/>
        </p:nvGrpSpPr>
        <p:grpSpPr bwMode="auto">
          <a:xfrm>
            <a:off x="1491017" y="1982001"/>
            <a:ext cx="6019800" cy="3429000"/>
            <a:chOff x="0" y="0"/>
            <a:chExt cx="50006" cy="34264"/>
          </a:xfrm>
        </p:grpSpPr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15906" y="0"/>
              <a:ext cx="11335" cy="3333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HEAD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Straight Arrow Connector 3"/>
            <p:cNvCxnSpPr>
              <a:cxnSpLocks noChangeShapeType="1"/>
            </p:cNvCxnSpPr>
            <p:nvPr/>
          </p:nvCxnSpPr>
          <p:spPr bwMode="auto">
            <a:xfrm>
              <a:off x="21812" y="3333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30" name="Straight Connector 4"/>
            <p:cNvSpPr>
              <a:spLocks noChangeShapeType="1"/>
            </p:cNvSpPr>
            <p:nvPr/>
          </p:nvSpPr>
          <p:spPr bwMode="auto">
            <a:xfrm flipV="1">
              <a:off x="3048" y="5524"/>
              <a:ext cx="41033" cy="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31" name="Straight Arrow Connector 5"/>
            <p:cNvCxnSpPr>
              <a:cxnSpLocks noChangeShapeType="1"/>
            </p:cNvCxnSpPr>
            <p:nvPr/>
          </p:nvCxnSpPr>
          <p:spPr bwMode="auto">
            <a:xfrm>
              <a:off x="44005" y="5524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24" name="Straight Arrow Connector 6"/>
            <p:cNvCxnSpPr>
              <a:cxnSpLocks noChangeShapeType="1"/>
            </p:cNvCxnSpPr>
            <p:nvPr/>
          </p:nvCxnSpPr>
          <p:spPr bwMode="auto">
            <a:xfrm>
              <a:off x="29146" y="5524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25" name="Straight Arrow Connector 7"/>
            <p:cNvCxnSpPr>
              <a:cxnSpLocks noChangeShapeType="1"/>
            </p:cNvCxnSpPr>
            <p:nvPr/>
          </p:nvCxnSpPr>
          <p:spPr bwMode="auto">
            <a:xfrm>
              <a:off x="14954" y="5524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27" name="Straight Arrow Connector 8"/>
            <p:cNvCxnSpPr>
              <a:cxnSpLocks noChangeShapeType="1"/>
            </p:cNvCxnSpPr>
            <p:nvPr/>
          </p:nvCxnSpPr>
          <p:spPr bwMode="auto">
            <a:xfrm>
              <a:off x="3048" y="5524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28" name="Rectangle 9"/>
            <p:cNvSpPr>
              <a:spLocks noChangeArrowheads="1"/>
            </p:cNvSpPr>
            <p:nvPr/>
          </p:nvSpPr>
          <p:spPr bwMode="auto">
            <a:xfrm>
              <a:off x="0" y="7810"/>
              <a:ext cx="8712" cy="302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Flying Units 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9" name="Rectangle 10"/>
            <p:cNvSpPr>
              <a:spLocks noChangeArrowheads="1"/>
            </p:cNvSpPr>
            <p:nvPr/>
          </p:nvSpPr>
          <p:spPr bwMode="auto">
            <a:xfrm>
              <a:off x="12382" y="7810"/>
              <a:ext cx="5690" cy="2762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OPS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0" name="Rectangle 11"/>
            <p:cNvSpPr>
              <a:spLocks noChangeArrowheads="1"/>
            </p:cNvSpPr>
            <p:nvPr/>
          </p:nvSpPr>
          <p:spPr bwMode="auto">
            <a:xfrm>
              <a:off x="26479" y="7810"/>
              <a:ext cx="6572" cy="23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Maint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31" name="Rectangle 12"/>
            <p:cNvSpPr>
              <a:spLocks noChangeArrowheads="1"/>
            </p:cNvSpPr>
            <p:nvPr/>
          </p:nvSpPr>
          <p:spPr bwMode="auto">
            <a:xfrm>
              <a:off x="39624" y="7810"/>
              <a:ext cx="8185" cy="24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Admn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2" name="Straight Arrow Connector 13"/>
            <p:cNvCxnSpPr>
              <a:cxnSpLocks noChangeShapeType="1"/>
            </p:cNvCxnSpPr>
            <p:nvPr/>
          </p:nvCxnSpPr>
          <p:spPr bwMode="auto">
            <a:xfrm>
              <a:off x="15049" y="10572"/>
              <a:ext cx="0" cy="2248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33" name="Rectangle 14"/>
            <p:cNvSpPr>
              <a:spLocks noChangeArrowheads="1"/>
            </p:cNvSpPr>
            <p:nvPr/>
          </p:nvSpPr>
          <p:spPr bwMode="auto">
            <a:xfrm>
              <a:off x="10572" y="12573"/>
              <a:ext cx="10427" cy="474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Safety, ATC, Met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4" name="Straight Arrow Connector 15"/>
            <p:cNvCxnSpPr>
              <a:cxnSpLocks noChangeShapeType="1"/>
            </p:cNvCxnSpPr>
            <p:nvPr/>
          </p:nvCxnSpPr>
          <p:spPr bwMode="auto">
            <a:xfrm>
              <a:off x="29813" y="10191"/>
              <a:ext cx="33" cy="2401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35" name="Rectangle 16"/>
            <p:cNvSpPr>
              <a:spLocks noChangeArrowheads="1"/>
            </p:cNvSpPr>
            <p:nvPr/>
          </p:nvSpPr>
          <p:spPr bwMode="auto">
            <a:xfrm>
              <a:off x="23717" y="12192"/>
              <a:ext cx="11049" cy="516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Maints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Com/ </a:t>
              </a:r>
              <a:r>
                <a:rPr kumimoji="0" lang="en-US" sz="1100" b="0" i="0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Nav</a:t>
              </a:r>
              <a:endPara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36" name="Straight Arrow Connector 17"/>
            <p:cNvCxnSpPr>
              <a:cxnSpLocks noChangeShapeType="1"/>
            </p:cNvCxnSpPr>
            <p:nvPr/>
          </p:nvCxnSpPr>
          <p:spPr bwMode="auto">
            <a:xfrm flipH="1">
              <a:off x="42576" y="10287"/>
              <a:ext cx="0" cy="3054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37" name="Straight Connector 18"/>
            <p:cNvSpPr>
              <a:spLocks noChangeShapeType="1"/>
            </p:cNvSpPr>
            <p:nvPr/>
          </p:nvSpPr>
          <p:spPr bwMode="auto">
            <a:xfrm flipV="1">
              <a:off x="36290" y="13430"/>
              <a:ext cx="10001" cy="1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cxnSp>
          <p:nvCxnSpPr>
            <p:cNvPr id="1038" name="Straight Arrow Connector 19"/>
            <p:cNvCxnSpPr>
              <a:cxnSpLocks noChangeShapeType="1"/>
            </p:cNvCxnSpPr>
            <p:nvPr/>
          </p:nvCxnSpPr>
          <p:spPr bwMode="auto">
            <a:xfrm flipH="1">
              <a:off x="46196" y="13525"/>
              <a:ext cx="0" cy="3701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1039" name="Straight Arrow Connector 21"/>
            <p:cNvCxnSpPr>
              <a:cxnSpLocks noChangeShapeType="1"/>
            </p:cNvCxnSpPr>
            <p:nvPr/>
          </p:nvCxnSpPr>
          <p:spPr bwMode="auto">
            <a:xfrm flipH="1">
              <a:off x="36290" y="13525"/>
              <a:ext cx="0" cy="4913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1040" name="Rectangle 22"/>
            <p:cNvSpPr>
              <a:spLocks noChangeArrowheads="1"/>
            </p:cNvSpPr>
            <p:nvPr/>
          </p:nvSpPr>
          <p:spPr bwMode="auto">
            <a:xfrm>
              <a:off x="43434" y="17335"/>
              <a:ext cx="6572" cy="2463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HR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1" name="Rectangle 23"/>
            <p:cNvSpPr>
              <a:spLocks noChangeArrowheads="1"/>
            </p:cNvSpPr>
            <p:nvPr/>
          </p:nvSpPr>
          <p:spPr bwMode="auto">
            <a:xfrm>
              <a:off x="37052" y="31908"/>
              <a:ext cx="6572" cy="2356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Finance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42" name="Rectangle 24"/>
            <p:cNvSpPr>
              <a:spLocks noChangeArrowheads="1"/>
            </p:cNvSpPr>
            <p:nvPr/>
          </p:nvSpPr>
          <p:spPr bwMode="auto">
            <a:xfrm>
              <a:off x="26574" y="18478"/>
              <a:ext cx="14091" cy="533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1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Civil Works/ Construction</a:t>
              </a: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043" name="Straight Arrow Connector 25"/>
            <p:cNvCxnSpPr>
              <a:cxnSpLocks noChangeShapeType="1"/>
            </p:cNvCxnSpPr>
            <p:nvPr/>
          </p:nvCxnSpPr>
          <p:spPr bwMode="auto">
            <a:xfrm>
              <a:off x="41243" y="13525"/>
              <a:ext cx="0" cy="18299"/>
            </a:xfrm>
            <a:prstGeom prst="straightConnector1">
              <a:avLst/>
            </a:prstGeom>
            <a:noFill/>
            <a:ln w="6350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6016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SLOT </a:t>
            </a:r>
            <a:r>
              <a:rPr lang="en-US" sz="4400" b="1" dirty="0" smtClean="0">
                <a:solidFill>
                  <a:schemeClr val="tx1"/>
                </a:solidFill>
              </a:rPr>
              <a:t>ALLOCATION </a:t>
            </a:r>
            <a:r>
              <a:rPr lang="en-US" sz="4400" b="1" dirty="0">
                <a:solidFill>
                  <a:schemeClr val="tx1"/>
                </a:solidFill>
              </a:rPr>
              <a:t>AT </a:t>
            </a:r>
            <a:r>
              <a:rPr lang="en-US" sz="4400" b="1" dirty="0" smtClean="0">
                <a:solidFill>
                  <a:schemeClr val="tx1"/>
                </a:solidFill>
              </a:rPr>
              <a:t>AIRPORTS</a:t>
            </a:r>
            <a:endParaRPr lang="en-IN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2867183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Access rights granted to States under air services agreements (ASAs</a:t>
            </a:r>
            <a:r>
              <a:rPr lang="en-US" sz="2800" b="1" dirty="0" smtClean="0">
                <a:latin typeface="+mj-lt"/>
              </a:rPr>
              <a:t>)</a:t>
            </a:r>
          </a:p>
          <a:p>
            <a:pPr marL="0" lvl="0" indent="0" algn="just">
              <a:buClrTx/>
              <a:buNone/>
            </a:pPr>
            <a:endParaRPr lang="en-US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endParaRPr lang="en-US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Conference on the Economics of Airports and Air Navigation Services (CEANS</a:t>
            </a:r>
            <a:r>
              <a:rPr lang="en-US" sz="2800" b="1" dirty="0" smtClean="0">
                <a:latin typeface="+mj-lt"/>
              </a:rPr>
              <a:t>)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444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S</a:t>
            </a:r>
            <a:r>
              <a:rPr lang="en-US" sz="2800" b="1" dirty="0" smtClean="0">
                <a:latin typeface="+mj-lt"/>
              </a:rPr>
              <a:t>tudy </a:t>
            </a:r>
            <a:r>
              <a:rPr lang="en-US" sz="2800" b="1" dirty="0">
                <a:latin typeface="+mj-lt"/>
              </a:rPr>
              <a:t>on Regulatory Implications of the Allocation of Flight Departure and Arrival </a:t>
            </a:r>
            <a:r>
              <a:rPr lang="en-US" sz="2800" b="1" dirty="0" smtClean="0">
                <a:latin typeface="+mj-lt"/>
              </a:rPr>
              <a:t>Slots</a:t>
            </a:r>
          </a:p>
          <a:p>
            <a:pPr marL="342900" indent="-342900" algn="just">
              <a:buClrTx/>
              <a:buNone/>
            </a:pPr>
            <a:endParaRPr lang="en-US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L</a:t>
            </a:r>
            <a:r>
              <a:rPr lang="en-US" sz="2800" b="1" dirty="0" smtClean="0">
                <a:latin typeface="+mj-lt"/>
              </a:rPr>
              <a:t>iberalizing </a:t>
            </a:r>
            <a:r>
              <a:rPr lang="en-US" sz="2800" b="1" dirty="0">
                <a:latin typeface="+mj-lt"/>
              </a:rPr>
              <a:t>market </a:t>
            </a:r>
            <a:r>
              <a:rPr lang="en-US" sz="2800" b="1" dirty="0" smtClean="0">
                <a:latin typeface="+mj-lt"/>
              </a:rPr>
              <a:t>access; </a:t>
            </a:r>
            <a:r>
              <a:rPr lang="en-US" sz="2800" b="1" dirty="0">
                <a:latin typeface="+mj-lt"/>
              </a:rPr>
              <a:t>due consideration </a:t>
            </a:r>
            <a:r>
              <a:rPr lang="en-US" sz="2800" b="1" dirty="0" smtClean="0">
                <a:latin typeface="+mj-lt"/>
              </a:rPr>
              <a:t> to airport </a:t>
            </a:r>
            <a:r>
              <a:rPr lang="en-US" sz="2800" b="1" dirty="0">
                <a:latin typeface="+mj-lt"/>
              </a:rPr>
              <a:t>capacity </a:t>
            </a:r>
            <a:r>
              <a:rPr lang="en-US" sz="2800" b="1" dirty="0" smtClean="0">
                <a:latin typeface="+mj-lt"/>
              </a:rPr>
              <a:t>constraints</a:t>
            </a:r>
          </a:p>
          <a:p>
            <a:pPr marL="342900" lvl="0" indent="-342900" algn="just">
              <a:buClrTx/>
              <a:buNone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 smtClean="0">
                <a:latin typeface="+mj-lt"/>
              </a:rPr>
              <a:t>Long </a:t>
            </a:r>
            <a:r>
              <a:rPr lang="en-US" sz="2800" b="1" dirty="0">
                <a:latin typeface="+mj-lt"/>
              </a:rPr>
              <a:t>term infrastructure </a:t>
            </a:r>
            <a:r>
              <a:rPr lang="en-US" sz="2800" b="1" dirty="0" smtClean="0">
                <a:latin typeface="+mj-lt"/>
              </a:rPr>
              <a:t>needs</a:t>
            </a:r>
            <a:endParaRPr lang="en-IN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520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Be fair</a:t>
            </a: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Non-discriminatory</a:t>
            </a: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Transparent</a:t>
            </a: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Take into account the interests of all stakeholders</a:t>
            </a: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Globally compatible</a:t>
            </a: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Maximizing effectiveness</a:t>
            </a: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Simple</a:t>
            </a: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Practicable</a:t>
            </a:r>
            <a:endParaRPr lang="en-IN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878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Economically sustainable</a:t>
            </a: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Development of model bilateral clauses on slot allocation</a:t>
            </a: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Air Transport Regulation Panel (ATRP)</a:t>
            </a:r>
            <a:endParaRPr lang="en-IN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Self-regulation is the traditional and widespread approach</a:t>
            </a: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Overall and worldwide schedule co-ordination at twice-yearly IATA meetings</a:t>
            </a:r>
            <a:endParaRPr lang="en-IN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917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Local co-ordination at individual airports usually through their own scheduling </a:t>
            </a:r>
            <a:r>
              <a:rPr lang="en-US" sz="2800" b="1" dirty="0" smtClean="0">
                <a:latin typeface="+mj-lt"/>
              </a:rPr>
              <a:t>committees</a:t>
            </a:r>
          </a:p>
          <a:p>
            <a:pPr marL="342900" lvl="0" indent="-342900" algn="just">
              <a:buClrTx/>
              <a:buNone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For their winter and summer schedules, normally in June for winter and in November for summer </a:t>
            </a:r>
            <a:r>
              <a:rPr lang="en-US" sz="2800" b="1" dirty="0" smtClean="0">
                <a:latin typeface="+mj-lt"/>
              </a:rPr>
              <a:t>seasons</a:t>
            </a:r>
          </a:p>
          <a:p>
            <a:pPr marL="342900" lvl="0" indent="-342900" algn="just">
              <a:buClrTx/>
              <a:buNone/>
            </a:pPr>
            <a:endParaRPr lang="en-IN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Historical precedence or ‘grandfather rights’ (an airline can keep a slot previously allocated if it has operated it</a:t>
            </a:r>
            <a:r>
              <a:rPr lang="en-US" sz="2800" b="1" dirty="0" smtClean="0">
                <a:latin typeface="+mj-lt"/>
              </a:rPr>
              <a:t>)</a:t>
            </a:r>
          </a:p>
          <a:p>
            <a:pPr marL="342900" lvl="0" indent="-342900" algn="just">
              <a:buClrTx/>
              <a:buNone/>
            </a:pPr>
            <a:endParaRPr lang="en-US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Use it or lose it’ – if an airline used an allocated slot less than a certain proportion of time, it is given to someone else</a:t>
            </a:r>
          </a:p>
        </p:txBody>
      </p:sp>
    </p:spTree>
    <p:extLst>
      <p:ext uri="{BB962C8B-B14F-4D97-AF65-F5344CB8AC3E}">
        <p14:creationId xmlns:p14="http://schemas.microsoft.com/office/powerpoint/2010/main" val="127215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Priority for regular services – if there is competing demand, it will be allocated to the service that plans to use it most frequently.</a:t>
            </a:r>
          </a:p>
          <a:p>
            <a:pPr marL="0" lvl="0" indent="0" algn="just">
              <a:buClrTx/>
              <a:buNone/>
            </a:pPr>
            <a:endParaRPr lang="en-US" sz="2800" b="1" dirty="0">
              <a:latin typeface="+mj-lt"/>
            </a:endParaRPr>
          </a:p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Services of longer duration get preference over those that are of shorter duration (i.e. a year-round service would have priority over a summer-only service) </a:t>
            </a:r>
          </a:p>
        </p:txBody>
      </p:sp>
    </p:spTree>
    <p:extLst>
      <p:ext uri="{BB962C8B-B14F-4D97-AF65-F5344CB8AC3E}">
        <p14:creationId xmlns:p14="http://schemas.microsoft.com/office/powerpoint/2010/main" val="6330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ICAO AND SLOT ALLOCATION</a:t>
            </a:r>
            <a:endParaRPr lang="en-IN" sz="4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Services operated on more days of the week have priority </a:t>
            </a:r>
          </a:p>
          <a:p>
            <a:pPr lvl="0" algn="just">
              <a:buClrTx/>
            </a:pPr>
            <a:endParaRPr lang="en-US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Airlines can exchange slots among themselves provided they have broadly similar operating characteristics</a:t>
            </a:r>
          </a:p>
          <a:p>
            <a:pPr marL="0" indent="0" algn="just">
              <a:buClrTx/>
              <a:buNone/>
            </a:pPr>
            <a:endParaRPr lang="en-US" sz="2800" b="1" dirty="0">
              <a:latin typeface="+mj-lt"/>
            </a:endParaRPr>
          </a:p>
          <a:p>
            <a:pPr marL="342900" indent="-342900" algn="just">
              <a:buClrTx/>
              <a:buFont typeface="Arial" pitchFamily="34" charset="0"/>
              <a:buChar char="•"/>
            </a:pPr>
            <a:r>
              <a:rPr lang="en-US" sz="2800" b="1" dirty="0">
                <a:latin typeface="+mj-lt"/>
              </a:rPr>
              <a:t>An individual airline can also change the use of its own slots; switching a slot from a domestic to  international service or from scheduled to charter</a:t>
            </a:r>
            <a:endParaRPr lang="en-IN" sz="2800" b="1" dirty="0">
              <a:latin typeface="+mj-lt"/>
            </a:endParaRPr>
          </a:p>
          <a:p>
            <a:pPr>
              <a:buClrTx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174964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CONCLUSION 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Tx/>
            </a:pPr>
            <a:r>
              <a:rPr lang="en-US" b="1" dirty="0" smtClean="0">
                <a:latin typeface="+mj-lt"/>
              </a:rPr>
              <a:t>Airlines are users of services at an airport while they are service providers to the customers </a:t>
            </a:r>
          </a:p>
          <a:p>
            <a:pPr>
              <a:buClrTx/>
            </a:pPr>
            <a:r>
              <a:rPr lang="en-US" b="1" dirty="0" smtClean="0">
                <a:latin typeface="+mj-lt"/>
              </a:rPr>
              <a:t>Airport management is a service provider</a:t>
            </a:r>
          </a:p>
          <a:p>
            <a:pPr algn="just">
              <a:buClrTx/>
            </a:pPr>
            <a:r>
              <a:rPr lang="en-US" b="1" dirty="0" smtClean="0">
                <a:latin typeface="+mj-lt"/>
              </a:rPr>
              <a:t>Any issue even with the airlines, security, customs, other concessionaires can damage the reputation of an airport</a:t>
            </a:r>
          </a:p>
          <a:p>
            <a:pPr algn="just">
              <a:buClrTx/>
            </a:pPr>
            <a:r>
              <a:rPr lang="en-US" b="1" dirty="0" smtClean="0">
                <a:latin typeface="+mj-lt"/>
              </a:rPr>
              <a:t>Airport managers need to create an environment conducive for participative and collaborative functioning</a:t>
            </a:r>
          </a:p>
          <a:p>
            <a:pPr algn="just">
              <a:buClrTx/>
            </a:pPr>
            <a:r>
              <a:rPr lang="en-US" b="1" dirty="0" smtClean="0">
                <a:latin typeface="+mj-lt"/>
              </a:rPr>
              <a:t>Customers’ satisfaction is the final objective </a:t>
            </a:r>
            <a:endParaRPr lang="en-IN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237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3146" y="704088"/>
            <a:ext cx="8013653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MODERN COMMERCIAL AIRPORT</a:t>
            </a:r>
            <a:endParaRPr lang="en-IN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just">
              <a:buClrTx/>
              <a:buFont typeface="Arial" pitchFamily="34" charset="0"/>
              <a:buChar char="•"/>
            </a:pPr>
            <a:r>
              <a:rPr lang="en-US" b="1" dirty="0" smtClean="0">
                <a:latin typeface="+mj-lt"/>
              </a:rPr>
              <a:t>COMMON CAUSE: SAFETY, </a:t>
            </a:r>
            <a:r>
              <a:rPr lang="en-US" b="1" smtClean="0">
                <a:latin typeface="+mj-lt"/>
              </a:rPr>
              <a:t>ECONOMIC VIABILITY </a:t>
            </a:r>
            <a:r>
              <a:rPr lang="en-US" b="1" dirty="0" smtClean="0">
                <a:latin typeface="+mj-lt"/>
              </a:rPr>
              <a:t>ARE PRIME FOCUS WITH PASSENGERS SATISFACTION </a:t>
            </a:r>
            <a:endParaRPr lang="en-US" b="1" dirty="0">
              <a:latin typeface="+mj-lt"/>
            </a:endParaRPr>
          </a:p>
        </p:txBody>
      </p:sp>
      <p:pic>
        <p:nvPicPr>
          <p:cNvPr id="10" name="Picture 9"/>
          <p:cNvPicPr/>
          <p:nvPr/>
        </p:nvPicPr>
        <p:blipFill>
          <a:blip r:embed="rId2"/>
          <a:srcRect l="13457" t="19821" r="14981" b="16964"/>
          <a:stretch>
            <a:fillRect/>
          </a:stretch>
        </p:blipFill>
        <p:spPr bwMode="auto">
          <a:xfrm>
            <a:off x="1219200" y="2021619"/>
            <a:ext cx="6400800" cy="354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631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23728" y="764704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dirty="0"/>
          </a:p>
        </p:txBody>
      </p:sp>
      <p:sp>
        <p:nvSpPr>
          <p:cNvPr id="4" name="Rectangle 3"/>
          <p:cNvSpPr/>
          <p:nvPr/>
        </p:nvSpPr>
        <p:spPr>
          <a:xfrm>
            <a:off x="143645" y="949370"/>
            <a:ext cx="900035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 smtClean="0">
                <a:latin typeface="+mj-lt"/>
              </a:rPr>
              <a:t>FACTORS IN AIRPORT-AIRLINE RELATIONSHIP</a:t>
            </a:r>
            <a:endParaRPr lang="en-IN" sz="28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552" y="1700808"/>
            <a:ext cx="828092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 smtClean="0">
                <a:latin typeface="+mj-lt"/>
              </a:rPr>
              <a:t>Costing </a:t>
            </a:r>
            <a:r>
              <a:rPr lang="en-US" sz="2000" b="1" dirty="0">
                <a:latin typeface="+mj-lt"/>
              </a:rPr>
              <a:t>of service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Airline 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Non-Airline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Rents and Fees 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Meaningful impact on the size of the local market 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Local market</a:t>
            </a:r>
            <a:endParaRPr lang="en-IN" sz="20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Cargo </a:t>
            </a:r>
            <a:endParaRPr lang="en-US" sz="2000" b="1" dirty="0" smtClean="0">
              <a:latin typeface="+mj-lt"/>
            </a:endParaRP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n-US" sz="2000" b="1" dirty="0" smtClean="0">
                <a:latin typeface="+mj-lt"/>
              </a:rPr>
              <a:t>Hyderabad </a:t>
            </a:r>
            <a:r>
              <a:rPr lang="en-US" sz="2000" b="1" dirty="0">
                <a:latin typeface="+mj-lt"/>
              </a:rPr>
              <a:t>Airport gets cargo from </a:t>
            </a:r>
            <a:r>
              <a:rPr lang="en-US" sz="2000" b="1" dirty="0" smtClean="0">
                <a:latin typeface="+mj-lt"/>
              </a:rPr>
              <a:t>parts </a:t>
            </a:r>
            <a:r>
              <a:rPr lang="en-US" sz="2000" b="1" dirty="0">
                <a:latin typeface="+mj-lt"/>
              </a:rPr>
              <a:t>of Maharashtra not from </a:t>
            </a:r>
            <a:r>
              <a:rPr lang="en-US" sz="2000" b="1" dirty="0" smtClean="0">
                <a:latin typeface="+mj-lt"/>
              </a:rPr>
              <a:t>Andhra</a:t>
            </a: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n-US" sz="2000" b="1" dirty="0">
                <a:latin typeface="+mj-lt"/>
              </a:rPr>
              <a:t>AP supplies fish and </a:t>
            </a:r>
            <a:r>
              <a:rPr lang="en-US" sz="2000" b="1" dirty="0" smtClean="0">
                <a:latin typeface="+mj-lt"/>
              </a:rPr>
              <a:t>eggs within the country but not of  </a:t>
            </a:r>
            <a:r>
              <a:rPr lang="en-US" sz="2000" b="1" dirty="0">
                <a:latin typeface="+mj-lt"/>
              </a:rPr>
              <a:t>export quality</a:t>
            </a:r>
            <a:endParaRPr lang="en-IN" sz="2000" b="1" dirty="0">
              <a:latin typeface="+mj-lt"/>
            </a:endParaRPr>
          </a:p>
          <a:p>
            <a:pPr marL="742950" lvl="1" indent="-285750" algn="just">
              <a:buFont typeface="Wingdings" pitchFamily="2" charset="2"/>
              <a:buChar char="v"/>
            </a:pPr>
            <a:r>
              <a:rPr lang="en-US" sz="2000" b="1" dirty="0">
                <a:latin typeface="+mj-lt"/>
              </a:rPr>
              <a:t>Airport fees are not significant cost factor for </a:t>
            </a:r>
            <a:r>
              <a:rPr lang="en-US" sz="2000" b="1" dirty="0" smtClean="0">
                <a:latin typeface="+mj-lt"/>
              </a:rPr>
              <a:t>airlines</a:t>
            </a:r>
          </a:p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Airport fees </a:t>
            </a:r>
            <a:r>
              <a:rPr lang="en-US" sz="2000" b="1" dirty="0" smtClean="0">
                <a:latin typeface="+mj-lt"/>
              </a:rPr>
              <a:t>are minor revenue</a:t>
            </a:r>
            <a:endParaRPr lang="en-IN" sz="2000" b="1" dirty="0">
              <a:latin typeface="+mj-lt"/>
            </a:endParaRPr>
          </a:p>
          <a:p>
            <a:endParaRPr lang="en-IN" b="1" dirty="0"/>
          </a:p>
          <a:p>
            <a:pPr lvl="1"/>
            <a:endParaRPr lang="en-IN" b="1" dirty="0"/>
          </a:p>
          <a:p>
            <a:pPr lvl="0"/>
            <a:endParaRPr lang="en-IN" b="1" dirty="0"/>
          </a:p>
          <a:p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3762171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0668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CONCESSIONAIRES</a:t>
            </a:r>
            <a:endParaRPr lang="en-IN" sz="36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057400"/>
            <a:ext cx="7467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Airports that have spent large sums of money to create an air transport facility have also created a marketplace in the </a:t>
            </a:r>
            <a:r>
              <a:rPr lang="en-US" sz="2400" b="1" dirty="0" smtClean="0">
                <a:latin typeface="+mj-lt"/>
              </a:rPr>
              <a:t>process</a:t>
            </a:r>
          </a:p>
          <a:p>
            <a:pPr marL="342900" lvl="0" indent="-342900" algn="just">
              <a:buFont typeface="Courier New" pitchFamily="49" charset="0"/>
              <a:buChar char="o"/>
            </a:pPr>
            <a:endParaRPr lang="en-US" sz="2400" b="1" dirty="0" smtClean="0">
              <a:latin typeface="+mj-lt"/>
            </a:endParaRPr>
          </a:p>
          <a:p>
            <a:pPr marL="342900" lvl="0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The customary financial mechanisms include a square footage charge for rented space and/or a percentage of gross </a:t>
            </a:r>
            <a:r>
              <a:rPr lang="en-US" sz="2400" b="1" dirty="0" smtClean="0">
                <a:latin typeface="+mj-lt"/>
              </a:rPr>
              <a:t>revenues</a:t>
            </a:r>
          </a:p>
          <a:p>
            <a:pPr marL="342900" lvl="0" indent="-342900" algn="just">
              <a:buFont typeface="Courier New" pitchFamily="49" charset="0"/>
              <a:buChar char="o"/>
            </a:pPr>
            <a:endParaRPr lang="en-US" sz="2400" b="1" dirty="0" smtClean="0">
              <a:latin typeface="+mj-lt"/>
            </a:endParaRPr>
          </a:p>
          <a:p>
            <a:pPr marL="342900" indent="-34290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Rents for square foot and a percentage of gross revenue with minimum annual </a:t>
            </a:r>
            <a:r>
              <a:rPr lang="en-US" sz="2400" b="1" dirty="0" smtClean="0">
                <a:latin typeface="+mj-lt"/>
              </a:rPr>
              <a:t>guarantee</a:t>
            </a: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2508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0668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CONCESSIONAIRES</a:t>
            </a:r>
            <a:endParaRPr lang="en-IN" sz="3600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2057400"/>
            <a:ext cx="74676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At larger airports, the airport owner may employ a master contractor who operates one of the major concessions</a:t>
            </a:r>
          </a:p>
          <a:p>
            <a:pPr marL="285750" lvl="0" indent="-285750" algn="just"/>
            <a:endParaRPr lang="en-IN" sz="2400" b="1" dirty="0">
              <a:latin typeface="+mj-lt"/>
            </a:endParaRPr>
          </a:p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Pricing, product offering, total service hours</a:t>
            </a:r>
          </a:p>
          <a:p>
            <a:pPr marL="285750" lvl="0" indent="-285750" algn="just"/>
            <a:endParaRPr lang="en-IN" sz="2400" b="1" dirty="0">
              <a:latin typeface="+mj-lt"/>
            </a:endParaRPr>
          </a:p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Financial incentives for the operator may be included in the management contract, risk and reward primarily accrue to the airport</a:t>
            </a:r>
          </a:p>
          <a:p>
            <a:pPr marL="285750" lvl="0" indent="-285750" algn="just"/>
            <a:endParaRPr lang="en-IN" sz="2400" b="1" dirty="0">
              <a:latin typeface="+mj-lt"/>
            </a:endParaRPr>
          </a:p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Local </a:t>
            </a:r>
            <a:r>
              <a:rPr lang="en-US" sz="2400" b="1" dirty="0" err="1">
                <a:latin typeface="+mj-lt"/>
              </a:rPr>
              <a:t>labour</a:t>
            </a:r>
            <a:r>
              <a:rPr lang="en-US" sz="2400" b="1" dirty="0">
                <a:latin typeface="+mj-lt"/>
              </a:rPr>
              <a:t>-Issues/ Advantages</a:t>
            </a:r>
            <a:endParaRPr lang="en-IN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1115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930749"/>
            <a:ext cx="719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j-lt"/>
              </a:rPr>
              <a:t>GENERAL AVIATION</a:t>
            </a:r>
            <a:endParaRPr lang="en-IN" sz="3600" dirty="0" smtClean="0">
              <a:latin typeface="+mj-lt"/>
            </a:endParaRPr>
          </a:p>
          <a:p>
            <a:endParaRPr lang="en-IN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2057369"/>
            <a:ext cx="76328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Fixed Base Operator (FBO</a:t>
            </a:r>
            <a:r>
              <a:rPr lang="en-US" sz="2400" b="1" dirty="0" smtClean="0">
                <a:latin typeface="+mj-lt"/>
              </a:rPr>
              <a:t>)</a:t>
            </a:r>
          </a:p>
          <a:p>
            <a:pPr lvl="0" algn="just"/>
            <a:endParaRPr lang="en-US" sz="2400" b="1" dirty="0" smtClean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Scenario in India is </a:t>
            </a:r>
            <a:r>
              <a:rPr lang="en-US" sz="2400" b="1" dirty="0" smtClean="0">
                <a:latin typeface="+mj-lt"/>
              </a:rPr>
              <a:t>different; </a:t>
            </a:r>
            <a:r>
              <a:rPr lang="en-US" sz="2400" b="1" dirty="0" smtClean="0">
                <a:latin typeface="+mj-lt"/>
              </a:rPr>
              <a:t>BUSINESS AIRCRAFT OPERATORS ASSOCIATION(BAOA) </a:t>
            </a:r>
            <a:r>
              <a:rPr lang="en-US" sz="2400" b="1" dirty="0">
                <a:latin typeface="+mj-lt"/>
              </a:rPr>
              <a:t>plays a </a:t>
            </a:r>
            <a:r>
              <a:rPr lang="en-US" sz="2400" b="1" dirty="0" smtClean="0">
                <a:latin typeface="+mj-lt"/>
              </a:rPr>
              <a:t>role</a:t>
            </a:r>
          </a:p>
          <a:p>
            <a:pPr algn="just"/>
            <a:r>
              <a:rPr lang="en-US" sz="2400" b="1" dirty="0" smtClean="0">
                <a:latin typeface="+mj-lt"/>
              </a:rPr>
              <a:t> </a:t>
            </a:r>
            <a:endParaRPr lang="en-IN" sz="24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Indian GA is mostly corporate </a:t>
            </a:r>
            <a:r>
              <a:rPr lang="en-US" sz="2400" b="1" dirty="0" smtClean="0">
                <a:latin typeface="+mj-lt"/>
              </a:rPr>
              <a:t>travel</a:t>
            </a:r>
          </a:p>
          <a:p>
            <a:pPr algn="just"/>
            <a:endParaRPr lang="en-IN" sz="2400" b="1" dirty="0">
              <a:latin typeface="+mj-lt"/>
            </a:endParaRPr>
          </a:p>
          <a:p>
            <a:pPr marL="285750" indent="-285750" algn="just">
              <a:buFont typeface="Courier New" pitchFamily="49" charset="0"/>
              <a:buChar char="o"/>
            </a:pPr>
            <a:r>
              <a:rPr lang="en-US" sz="2400" b="1" dirty="0">
                <a:latin typeface="+mj-lt"/>
              </a:rPr>
              <a:t>Air ambulance needs to pick up</a:t>
            </a:r>
            <a:endParaRPr lang="en-IN" sz="2400" b="1" dirty="0">
              <a:latin typeface="+mj-lt"/>
            </a:endParaRPr>
          </a:p>
          <a:p>
            <a:pPr marL="285750" lvl="0" indent="-285750">
              <a:buFont typeface="Courier New" pitchFamily="49" charset="0"/>
              <a:buChar char="o"/>
            </a:pP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1850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5800" y="1052736"/>
            <a:ext cx="7696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hangingPunct="0"/>
            <a:r>
              <a:rPr lang="en-US" sz="2600" b="1" dirty="0" smtClean="0">
                <a:latin typeface="+mj-lt"/>
              </a:rPr>
              <a:t>AERONAUTICAL CHARGES  AND AIRLINE OPERATIONS </a:t>
            </a:r>
            <a:endParaRPr lang="en-IN" sz="2600" b="1" dirty="0" smtClean="0">
              <a:latin typeface="+mj-lt"/>
            </a:endParaRPr>
          </a:p>
          <a:p>
            <a:endParaRPr lang="en-IN" sz="2600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2057400"/>
            <a:ext cx="7772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Traffic growth generates higher aeronautical </a:t>
            </a:r>
            <a:r>
              <a:rPr lang="en-US" sz="2000" b="1" dirty="0" smtClean="0">
                <a:latin typeface="+mj-lt"/>
              </a:rPr>
              <a:t>revenues</a:t>
            </a:r>
          </a:p>
          <a:p>
            <a:pPr marL="342900" lvl="0" indent="-342900" algn="just">
              <a:buFont typeface="Courier New" pitchFamily="49" charset="0"/>
              <a:buChar char="o"/>
            </a:pPr>
            <a:endParaRPr lang="en-US" sz="2000" b="1" dirty="0" smtClean="0">
              <a:latin typeface="+mj-lt"/>
            </a:endParaRPr>
          </a:p>
          <a:p>
            <a:pPr marL="342900" indent="-34290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low cost </a:t>
            </a:r>
            <a:r>
              <a:rPr lang="en-US" sz="2000" b="1" dirty="0" smtClean="0">
                <a:latin typeface="+mj-lt"/>
              </a:rPr>
              <a:t>companies</a:t>
            </a:r>
          </a:p>
          <a:p>
            <a:pPr marL="342900" indent="-342900" algn="just">
              <a:buFont typeface="Courier New" pitchFamily="49" charset="0"/>
              <a:buChar char="o"/>
            </a:pPr>
            <a:endParaRPr lang="en-IN" sz="2000" b="1" dirty="0">
              <a:latin typeface="+mj-lt"/>
            </a:endParaRPr>
          </a:p>
          <a:p>
            <a:pPr marL="342900" indent="-34290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Emergence and evolution of non-aeronautical charges and incomes are of recent origin. However the traditional source of airport revenue would always remain aeronautical incomes. </a:t>
            </a:r>
            <a:endParaRPr lang="en-US" sz="2000" b="1" dirty="0" smtClean="0">
              <a:latin typeface="+mj-lt"/>
            </a:endParaRPr>
          </a:p>
          <a:p>
            <a:pPr marL="342900" indent="-342900" algn="just">
              <a:buFont typeface="Courier New" pitchFamily="49" charset="0"/>
              <a:buChar char="o"/>
            </a:pPr>
            <a:endParaRPr lang="en-IN" sz="2000" b="1" dirty="0">
              <a:latin typeface="+mj-lt"/>
            </a:endParaRPr>
          </a:p>
          <a:p>
            <a:pPr marL="342900" indent="-342900" algn="just">
              <a:buFont typeface="Courier New" pitchFamily="49" charset="0"/>
              <a:buChar char="o"/>
            </a:pPr>
            <a:r>
              <a:rPr lang="en-US" sz="2000" b="1" dirty="0">
                <a:latin typeface="+mj-lt"/>
              </a:rPr>
              <a:t>As a general principle it is desirable that the users shall ultimately bear full and fair share of cost of providing the airport and its </a:t>
            </a:r>
            <a:r>
              <a:rPr lang="en-US" sz="2000" b="1" dirty="0" smtClean="0">
                <a:latin typeface="+mj-lt"/>
              </a:rPr>
              <a:t>facilities</a:t>
            </a:r>
            <a:endParaRPr lang="en-IN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0805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559</TotalTime>
  <Words>1629</Words>
  <Application>Microsoft Office PowerPoint</Application>
  <PresentationFormat>On-screen Show (4:3)</PresentationFormat>
  <Paragraphs>293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  <vt:variant>
        <vt:lpstr>Custom Shows</vt:lpstr>
      </vt:variant>
      <vt:variant>
        <vt:i4>1</vt:i4>
      </vt:variant>
    </vt:vector>
  </HeadingPairs>
  <TitlesOfParts>
    <vt:vector size="45" baseType="lpstr">
      <vt:lpstr>Arial</vt:lpstr>
      <vt:lpstr>Calibri</vt:lpstr>
      <vt:lpstr>Constantia</vt:lpstr>
      <vt:lpstr>Courier New</vt:lpstr>
      <vt:lpstr>Wingdings</vt:lpstr>
      <vt:lpstr>Wingdings 2</vt:lpstr>
      <vt:lpstr>Flow</vt:lpstr>
      <vt:lpstr>PowerPoint Presentation</vt:lpstr>
      <vt:lpstr>COMMON ISSUES</vt:lpstr>
      <vt:lpstr>AIRFORCE AIRPORT</vt:lpstr>
      <vt:lpstr>MODERN COMMERCIAL AIRPORT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AERONAUTICAL CHARGES</vt:lpstr>
      <vt:lpstr>AERONAUTICAL CHARGES</vt:lpstr>
      <vt:lpstr>AERONAUTICAL CHARGES</vt:lpstr>
      <vt:lpstr>AERONAUTICAL CHARGES</vt:lpstr>
      <vt:lpstr>PowerPoint Presentation</vt:lpstr>
      <vt:lpstr>PowerPoint Presentation</vt:lpstr>
      <vt:lpstr>NON-AERONAUTICAL ACTIVITIES</vt:lpstr>
      <vt:lpstr>TYPES AND OPERATION</vt:lpstr>
      <vt:lpstr> FREE ZONES</vt:lpstr>
      <vt:lpstr> FREE ZONES</vt:lpstr>
      <vt:lpstr>OFF-AIRPORT ACTIVITIES</vt:lpstr>
      <vt:lpstr>MANAGERIAL ASPECTS</vt:lpstr>
      <vt:lpstr>MANAGERIAL ASPECTS</vt:lpstr>
      <vt:lpstr>SETTING FEES AND CHARGES FOR NON-AERONAUTICAL  ACTIVITIES</vt:lpstr>
      <vt:lpstr>SETTING FEES AND CHARGES FOR NON-AERONAUTICAL  ACTIVITIES</vt:lpstr>
      <vt:lpstr>SETTING CONCESSION FEES</vt:lpstr>
      <vt:lpstr>FEES FOR CONCESSIONS DIRECTLY ASSOCIATED WITH THE OPERATION OF AIR TRANSPORT SERVICES</vt:lpstr>
      <vt:lpstr>FEES FOR CONCESSIONS DIRECTLY ASSOCIATED WITH THE OPERATION OF AIR TRANSPORT SERVICES</vt:lpstr>
      <vt:lpstr>INFORMATION IN TENDER DOCUMENTS </vt:lpstr>
      <vt:lpstr>INFORMATION IN TENDER DOCUMENTS </vt:lpstr>
      <vt:lpstr>SLOT ALLOCATION AT AIRPORTS</vt:lpstr>
      <vt:lpstr>ICAO AND SLOT ALLOCATION</vt:lpstr>
      <vt:lpstr>ICAO AND SLOT ALLOCATION</vt:lpstr>
      <vt:lpstr>ICAO AND SLOT ALLOCATION</vt:lpstr>
      <vt:lpstr>ICAO AND SLOT ALLOCATION</vt:lpstr>
      <vt:lpstr>ICAO AND SLOT ALLOCATION</vt:lpstr>
      <vt:lpstr>ICAO AND SLOT ALLOCATION</vt:lpstr>
      <vt:lpstr>CONCLUSION </vt:lpstr>
      <vt:lpstr>Custom Show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VenuGopal</cp:lastModifiedBy>
  <cp:revision>95</cp:revision>
  <dcterms:created xsi:type="dcterms:W3CDTF">2018-11-13T06:05:06Z</dcterms:created>
  <dcterms:modified xsi:type="dcterms:W3CDTF">2019-09-18T07:16:47Z</dcterms:modified>
</cp:coreProperties>
</file>